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96" r:id="rId59"/>
    <p:sldId id="397" r:id="rId60"/>
    <p:sldId id="398" r:id="rId61"/>
    <p:sldId id="303" r:id="rId62"/>
    <p:sldId id="305" r:id="rId63"/>
    <p:sldId id="304" r:id="rId64"/>
    <p:sldId id="306" r:id="rId65"/>
    <p:sldId id="308" r:id="rId66"/>
    <p:sldId id="307" r:id="rId67"/>
    <p:sldId id="310" r:id="rId68"/>
    <p:sldId id="309" r:id="rId69"/>
    <p:sldId id="311" r:id="rId70"/>
    <p:sldId id="313" r:id="rId71"/>
    <p:sldId id="312" r:id="rId72"/>
    <p:sldId id="315" r:id="rId73"/>
    <p:sldId id="316" r:id="rId74"/>
    <p:sldId id="314" r:id="rId75"/>
    <p:sldId id="317" r:id="rId76"/>
    <p:sldId id="319" r:id="rId77"/>
    <p:sldId id="318" r:id="rId78"/>
    <p:sldId id="320" r:id="rId79"/>
    <p:sldId id="321" r:id="rId80"/>
    <p:sldId id="322" r:id="rId81"/>
    <p:sldId id="324" r:id="rId82"/>
    <p:sldId id="325" r:id="rId83"/>
    <p:sldId id="326" r:id="rId84"/>
    <p:sldId id="390" r:id="rId85"/>
    <p:sldId id="328" r:id="rId86"/>
    <p:sldId id="327" r:id="rId87"/>
    <p:sldId id="329" r:id="rId88"/>
    <p:sldId id="330" r:id="rId89"/>
    <p:sldId id="391" r:id="rId90"/>
    <p:sldId id="331" r:id="rId91"/>
    <p:sldId id="323" r:id="rId92"/>
    <p:sldId id="333" r:id="rId93"/>
    <p:sldId id="334" r:id="rId94"/>
    <p:sldId id="335" r:id="rId95"/>
    <p:sldId id="332" r:id="rId96"/>
    <p:sldId id="337" r:id="rId97"/>
    <p:sldId id="336" r:id="rId98"/>
    <p:sldId id="338" r:id="rId99"/>
    <p:sldId id="340" r:id="rId100"/>
    <p:sldId id="341" r:id="rId101"/>
    <p:sldId id="342" r:id="rId102"/>
    <p:sldId id="343" r:id="rId103"/>
    <p:sldId id="344" r:id="rId104"/>
    <p:sldId id="345" r:id="rId105"/>
    <p:sldId id="339" r:id="rId106"/>
    <p:sldId id="392" r:id="rId107"/>
    <p:sldId id="346" r:id="rId108"/>
    <p:sldId id="348" r:id="rId109"/>
    <p:sldId id="349" r:id="rId110"/>
    <p:sldId id="350" r:id="rId111"/>
    <p:sldId id="393" r:id="rId112"/>
    <p:sldId id="347" r:id="rId113"/>
    <p:sldId id="352" r:id="rId114"/>
    <p:sldId id="353" r:id="rId115"/>
    <p:sldId id="355" r:id="rId116"/>
    <p:sldId id="354" r:id="rId117"/>
    <p:sldId id="356" r:id="rId118"/>
    <p:sldId id="357" r:id="rId119"/>
    <p:sldId id="359" r:id="rId120"/>
    <p:sldId id="360" r:id="rId121"/>
    <p:sldId id="362" r:id="rId122"/>
    <p:sldId id="361" r:id="rId123"/>
    <p:sldId id="364" r:id="rId124"/>
    <p:sldId id="363" r:id="rId125"/>
    <p:sldId id="365" r:id="rId126"/>
    <p:sldId id="367" r:id="rId127"/>
    <p:sldId id="366" r:id="rId128"/>
    <p:sldId id="368" r:id="rId129"/>
    <p:sldId id="369" r:id="rId130"/>
    <p:sldId id="371" r:id="rId131"/>
    <p:sldId id="372" r:id="rId132"/>
    <p:sldId id="373" r:id="rId133"/>
    <p:sldId id="394" r:id="rId134"/>
    <p:sldId id="375" r:id="rId135"/>
    <p:sldId id="374" r:id="rId136"/>
    <p:sldId id="370" r:id="rId137"/>
    <p:sldId id="377" r:id="rId138"/>
    <p:sldId id="376" r:id="rId139"/>
    <p:sldId id="395" r:id="rId140"/>
    <p:sldId id="358" r:id="rId141"/>
    <p:sldId id="37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7415"/>
  </p:normalViewPr>
  <p:slideViewPr>
    <p:cSldViewPr snapToGrid="0" snapToObjects="1">
      <p:cViewPr varScale="1">
        <p:scale>
          <a:sx n="97" d="100"/>
          <a:sy n="97" d="100"/>
        </p:scale>
        <p:origin x="6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 senior engineer at </a:t>
            </a:r>
            <a:r>
              <a:rPr lang="en-GB" sz="1200" kern="1200" dirty="0" err="1">
                <a:solidFill>
                  <a:schemeClr val="tx1"/>
                </a:solidFill>
                <a:effectLst/>
                <a:latin typeface="+mn-lt"/>
                <a:ea typeface="+mn-ea"/>
                <a:cs typeface="+mn-cs"/>
              </a:rPr>
              <a:t>CompareTheMarket.com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Today I’m going to give an overview of F#, and hopefully give you both the desire, and the tools you need to get started.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try and answer questions at the end, as we have a lot to cover.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share the </a:t>
            </a:r>
            <a:r>
              <a:rPr lang="en-GB" sz="1200" kern="1200" dirty="0" err="1">
                <a:solidFill>
                  <a:schemeClr val="tx1"/>
                </a:solidFill>
                <a:effectLst/>
                <a:latin typeface="+mn-lt"/>
                <a:ea typeface="+mn-ea"/>
                <a:cs typeface="+mn-cs"/>
              </a:rPr>
              <a:t>url</a:t>
            </a:r>
            <a:r>
              <a:rPr lang="en-GB" sz="1200" kern="1200" dirty="0">
                <a:solidFill>
                  <a:schemeClr val="tx1"/>
                </a:solidFill>
                <a:effectLst/>
                <a:latin typeface="+mn-lt"/>
                <a:ea typeface="+mn-ea"/>
                <a:cs typeface="+mn-cs"/>
              </a:rPr>
              <a:t> to a repo with all the slides and code, so no need to take screen shots.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projects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41010425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we then read the content,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we invoke the function and deal with the response,...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do what we always do with Choice types, 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a:t>
            </a:r>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I said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to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an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N less required arguments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for you!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retrieve the collection to query</a:t>
            </a:r>
          </a:p>
          <a:p>
            <a:pPr lvl="1"/>
            <a:r>
              <a:rPr lang="en-GB" sz="1200" kern="1200" dirty="0">
                <a:solidFill>
                  <a:schemeClr val="tx1"/>
                </a:solidFill>
                <a:effectLst/>
                <a:latin typeface="+mn-lt"/>
                <a:ea typeface="+mn-ea"/>
                <a:cs typeface="+mn-cs"/>
              </a:rPr>
              <a:t>and another to get the customer from that collection</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for </a:t>
            </a:r>
            <a:r>
              <a:rPr lang="en-GB" sz="1200" kern="1200" dirty="0" err="1">
                <a:solidFill>
                  <a:schemeClr val="tx1"/>
                </a:solidFill>
                <a:effectLst/>
                <a:latin typeface="+mn-lt"/>
                <a:ea typeface="+mn-ea"/>
                <a:cs typeface="+mn-cs"/>
              </a:rPr>
              <a:t>GetCustomerF</a:t>
            </a:r>
            <a:r>
              <a:rPr lang="en-GB" sz="1200" kern="1200" dirty="0">
                <a:solidFill>
                  <a:schemeClr val="tx1"/>
                </a:solidFill>
                <a:effectLst/>
                <a:latin typeface="+mn-lt"/>
                <a:ea typeface="+mn-ea"/>
                <a:cs typeface="+mn-cs"/>
              </a:rPr>
              <a:t> here to clean up this example, and fit the function signature all on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138</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139</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friendly folks willing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140</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141</a:t>
            </a:fld>
            <a:endParaRPr lang="en-US"/>
          </a:p>
        </p:txBody>
      </p:sp>
    </p:spTree>
    <p:extLst>
      <p:ext uri="{BB962C8B-B14F-4D97-AF65-F5344CB8AC3E}">
        <p14:creationId xmlns:p14="http://schemas.microsoft.com/office/powerpoint/2010/main" val="176041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I’d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5-ish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to do something else,…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spent the last of my training budget on something different. I was browsing through Manning’s catalogue, when I came across this book: “Real World Functional Programming”, co-authored by none other than Jon Skeet!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 was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We'll Write less code, and tests, but with higher confidence</a:t>
            </a:r>
          </a:p>
          <a:p>
            <a:pPr lvl="0"/>
            <a:r>
              <a:rPr lang="en-GB" sz="1200" kern="1200" dirty="0">
                <a:solidFill>
                  <a:schemeClr val="tx1"/>
                </a:solidFill>
                <a:effectLst/>
                <a:latin typeface="+mn-lt"/>
                <a:ea typeface="+mn-ea"/>
                <a:cs typeface="+mn-cs"/>
              </a:rPr>
              <a:t>And we'll favour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higher-order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it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 </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reference to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cross platform,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 this type, each with different contact methods specified.</a:t>
            </a:r>
          </a:p>
          <a:p>
            <a:r>
              <a:rPr lang="en-GB" sz="1200" kern="1200" dirty="0">
                <a:solidFill>
                  <a:schemeClr val="tx1"/>
                </a:solidFill>
                <a:effectLst/>
                <a:latin typeface="+mn-lt"/>
                <a:ea typeface="+mn-ea"/>
                <a:cs typeface="+mn-cs"/>
              </a:rPr>
              <a:t>On our first instance, Dave, has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build a God object with all three contact methods as different properties, and a flag indicating which property to use, storing Null for the other properties?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the same type, in this case a string value. </a:t>
            </a:r>
          </a:p>
          <a:p>
            <a:r>
              <a:rPr lang="en-GB" sz="1200" kern="1200" dirty="0">
                <a:solidFill>
                  <a:schemeClr val="tx1"/>
                </a:solidFill>
                <a:effectLst/>
                <a:latin typeface="+mn-lt"/>
                <a:ea typeface="+mn-ea"/>
                <a:cs typeface="+mn-cs"/>
              </a:rPr>
              <a:t>They must because the whole thing is an expression, so can only return one type.</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336164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Finally, we write the details to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64092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all the automation that manages your build and infrastructure can be written in F# too.</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112939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use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we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less tests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also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and therefore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is less error prone than using Null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it illuminates the possibility of Null Reference Exceptions,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while also forcing us to think about the absence of data when we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caller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a:t>
            </a:r>
          </a:p>
          <a:p>
            <a:r>
              <a:rPr lang="en-GB" sz="1200" kern="1200" dirty="0">
                <a:solidFill>
                  <a:schemeClr val="tx1"/>
                </a:solidFill>
                <a:effectLst/>
                <a:latin typeface="+mn-lt"/>
                <a:ea typeface="+mn-ea"/>
                <a:cs typeface="+mn-cs"/>
              </a:rPr>
              <a:t>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280096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11/2/21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11/2/21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hyperlink" Target="https://bit.ly/31m6P8x" TargetMode="External"/><Relationship Id="rId4" Type="http://schemas.openxmlformats.org/officeDocument/2006/relationships/image" Target="../media/image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bit.ly/3lZGR2k"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hyperlink" Target="https://bit.ly/2XxVZuC"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r>
              <a:rPr lang="en-GB" dirty="0">
                <a:hlinkClick r:id="rId5"/>
              </a:rPr>
              <a:t>https://bit.ly/31m6P8x</a:t>
            </a:r>
            <a:r>
              <a:rPr lang="en-GB" dirty="0"/>
              <a:t> for info</a:t>
            </a:r>
          </a:p>
        </p:txBody>
      </p:sp>
    </p:spTree>
    <p:extLst>
      <p:ext uri="{BB962C8B-B14F-4D97-AF65-F5344CB8AC3E}">
        <p14:creationId xmlns:p14="http://schemas.microsoft.com/office/powerpoint/2010/main" val="26572529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cxnSp>
        <p:nvCxnSpPr>
          <p:cNvPr id="12" name="Straight Arrow Connector 11">
            <a:extLst>
              <a:ext uri="{FF2B5EF4-FFF2-40B4-BE49-F238E27FC236}">
                <a16:creationId xmlns:a16="http://schemas.microsoft.com/office/drawing/2014/main" id="{AB7558B5-EF4C-EE44-BE9B-9EC9126E14D5}"/>
              </a:ext>
            </a:extLst>
          </p:cNvPr>
          <p:cNvCxnSpPr>
            <a:cxnSpLocks/>
          </p:cNvCxnSpPr>
          <p:nvPr/>
        </p:nvCxnSpPr>
        <p:spPr>
          <a:xfrm>
            <a:off x="5430793" y="2606040"/>
            <a:ext cx="0" cy="51419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7C15CC-CA2C-404C-8541-B42A7903D2CF}"/>
              </a:ext>
            </a:extLst>
          </p:cNvPr>
          <p:cNvCxnSpPr>
            <a:cxnSpLocks/>
          </p:cNvCxnSpPr>
          <p:nvPr/>
        </p:nvCxnSpPr>
        <p:spPr>
          <a:xfrm>
            <a:off x="1468393" y="1630749"/>
            <a:ext cx="0" cy="51419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7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3" name="TextBox 2">
            <a:extLst>
              <a:ext uri="{FF2B5EF4-FFF2-40B4-BE49-F238E27FC236}">
                <a16:creationId xmlns:a16="http://schemas.microsoft.com/office/drawing/2014/main" id="{E3981D90-57BE-C944-8786-0EABD3379C0E}"/>
              </a:ext>
            </a:extLst>
          </p:cNvPr>
          <p:cNvSpPr txBox="1"/>
          <p:nvPr/>
        </p:nvSpPr>
        <p:spPr>
          <a:xfrm>
            <a:off x="2451045" y="3429000"/>
            <a:ext cx="7103166" cy="1323439"/>
          </a:xfrm>
          <a:prstGeom prst="rect">
            <a:avLst/>
          </a:prstGeom>
          <a:noFill/>
        </p:spPr>
        <p:txBody>
          <a:bodyPr wrap="square" rtlCol="0">
            <a:spAutoFit/>
          </a:bodyPr>
          <a:lstStyle/>
          <a:p>
            <a:pPr algn="ctr"/>
            <a:r>
              <a:rPr lang="en-US" sz="2000" dirty="0">
                <a:solidFill>
                  <a:schemeClr val="bg1"/>
                </a:solidFill>
                <a:latin typeface="Rajdhani Semibold" panose="02000000000000000000" pitchFamily="2" charset="77"/>
                <a:cs typeface="Rajdhani Semibold" panose="02000000000000000000" pitchFamily="2" charset="77"/>
              </a:rPr>
              <a:t>All slides &amp;, code samples:  </a:t>
            </a:r>
            <a:r>
              <a:rPr lang="en-US" sz="2000" dirty="0">
                <a:solidFill>
                  <a:schemeClr val="bg1"/>
                </a:solidFill>
                <a:latin typeface="Rajdhani Semibold" panose="02000000000000000000" pitchFamily="2" charset="77"/>
                <a:cs typeface="Rajdhani Semibold" panose="02000000000000000000" pitchFamily="2" charset="77"/>
                <a:hlinkClick r:id="rId6"/>
              </a:rPr>
              <a:t>https://bit.ly/2XxVZuC</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a:p>
            <a:pPr algn="ctr"/>
            <a:r>
              <a:rPr lang="en-US" sz="2000" dirty="0">
                <a:solidFill>
                  <a:schemeClr val="bg1"/>
                </a:solidFill>
                <a:latin typeface="Rajdhani Semibold" panose="02000000000000000000" pitchFamily="2" charset="77"/>
                <a:cs typeface="Rajdhani Semibold" panose="02000000000000000000" pitchFamily="2" charset="77"/>
              </a:rPr>
              <a:t>Learning Resources: </a:t>
            </a:r>
            <a:r>
              <a:rPr lang="en-US" sz="2000" dirty="0">
                <a:solidFill>
                  <a:schemeClr val="bg1"/>
                </a:solidFill>
                <a:latin typeface="Rajdhani Semibold" panose="02000000000000000000" pitchFamily="2" charset="77"/>
                <a:cs typeface="Rajdhani Semibold" panose="02000000000000000000" pitchFamily="2" charset="77"/>
                <a:hlinkClick r:id="rId7"/>
              </a:rPr>
              <a:t>https://bit.ly/3lZGR2k</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4362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6D2BCF65-A51C-2B46-9F64-3F46A3B479CD}"/>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88BD1099-C3AF-844D-999C-03BD6A3704C6}"/>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AF073664-F99D-4E48-9DA8-A769AAA167D0}"/>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8DDC00CD-65ED-6C4F-A36E-E3FCA02FC272}"/>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5" y="4481852"/>
            <a:ext cx="318053" cy="404950"/>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25BBC415-F87A-1C41-95E4-E546695D8E4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6" y="4481852"/>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626D5137-749A-DA4B-97C6-E1731946048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2" y="4468600"/>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857D8B0E-BF22-9847-85CA-1258F0C3407B}"/>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94836" y="4475801"/>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pic>
        <p:nvPicPr>
          <p:cNvPr id="16" name="Picture 15" descr="Text&#10;&#10;Description automatically generated">
            <a:extLst>
              <a:ext uri="{FF2B5EF4-FFF2-40B4-BE49-F238E27FC236}">
                <a16:creationId xmlns:a16="http://schemas.microsoft.com/office/drawing/2014/main" id="{627D3072-D5C3-A04A-AC4C-775C5859F123}"/>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3" y="4505519"/>
            <a:ext cx="318053" cy="404950"/>
          </a:xfrm>
          <a:prstGeom prst="rect">
            <a:avLst/>
          </a:prstGeom>
        </p:spPr>
      </p:pic>
      <p:pic>
        <p:nvPicPr>
          <p:cNvPr id="17" name="Picture 16" descr="Text&#10;&#10;Description automatically generated">
            <a:extLst>
              <a:ext uri="{FF2B5EF4-FFF2-40B4-BE49-F238E27FC236}">
                <a16:creationId xmlns:a16="http://schemas.microsoft.com/office/drawing/2014/main" id="{F270B8E7-FAB2-9B47-B8C7-3A69D89E49BC}"/>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52532" y="4504301"/>
            <a:ext cx="318053" cy="404950"/>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4B3814F8-5372-7343-9FAF-8D5D596AF2E4}"/>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4" y="4482946"/>
            <a:ext cx="318053" cy="404950"/>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pic>
        <p:nvPicPr>
          <p:cNvPr id="10" name="Picture 9" descr="Text&#10;&#10;Description automatically generated">
            <a:extLst>
              <a:ext uri="{FF2B5EF4-FFF2-40B4-BE49-F238E27FC236}">
                <a16:creationId xmlns:a16="http://schemas.microsoft.com/office/drawing/2014/main" id="{A31A7413-B99C-6B4B-AA53-F2A0C8229487}"/>
              </a:ext>
            </a:extLst>
          </p:cNvPr>
          <p:cNvPicPr>
            <a:picLocks noChangeAspect="1"/>
          </p:cNvPicPr>
          <p:nvPr/>
        </p:nvPicPr>
        <p:blipFill rotWithShape="1">
          <a:blip r:embed="rId5">
            <a:extLst>
              <a:ext uri="{28A0092B-C50C-407E-A947-70E740481C1C}">
                <a14:useLocalDpi xmlns:a14="http://schemas.microsoft.com/office/drawing/2010/main" val="0"/>
              </a:ext>
            </a:extLst>
          </a:blip>
          <a:srcRect l="63550" t="48576" r="33591" b="36543"/>
          <a:stretch/>
        </p:blipFill>
        <p:spPr>
          <a:xfrm>
            <a:off x="4148055" y="5197469"/>
            <a:ext cx="291423" cy="371045"/>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pic>
        <p:nvPicPr>
          <p:cNvPr id="3" name="Picture 2" descr="Text, application&#10;&#10;Description automatically generated">
            <a:extLst>
              <a:ext uri="{FF2B5EF4-FFF2-40B4-BE49-F238E27FC236}">
                <a16:creationId xmlns:a16="http://schemas.microsoft.com/office/drawing/2014/main" id="{390AA3DF-998B-5945-BA5A-AC5D9013F3E0}"/>
              </a:ext>
            </a:extLst>
          </p:cNvPr>
          <p:cNvPicPr>
            <a:picLocks noChangeAspect="1"/>
          </p:cNvPicPr>
          <p:nvPr/>
        </p:nvPicPr>
        <p:blipFill>
          <a:blip r:embed="rId5"/>
          <a:stretch>
            <a:fillRect/>
          </a:stretch>
        </p:blipFill>
        <p:spPr>
          <a:xfrm>
            <a:off x="891250" y="1062000"/>
            <a:ext cx="7011455" cy="4528800"/>
          </a:xfrm>
          <a:prstGeom prst="rect">
            <a:avLst/>
          </a:prstGeom>
        </p:spPr>
      </p:pic>
      <p:pic>
        <p:nvPicPr>
          <p:cNvPr id="11" name="Picture 10" descr="Text, application&#10;&#10;Description automatically generated">
            <a:extLst>
              <a:ext uri="{FF2B5EF4-FFF2-40B4-BE49-F238E27FC236}">
                <a16:creationId xmlns:a16="http://schemas.microsoft.com/office/drawing/2014/main" id="{B98AFFF7-4B83-674E-AD62-6B6989063EC8}"/>
              </a:ext>
            </a:extLst>
          </p:cNvPr>
          <p:cNvPicPr>
            <a:picLocks noChangeAspect="1"/>
          </p:cNvPicPr>
          <p:nvPr/>
        </p:nvPicPr>
        <p:blipFill rotWithShape="1">
          <a:blip r:embed="rId5"/>
          <a:srcRect l="43157" t="31429" b="51081"/>
          <a:stretch/>
        </p:blipFill>
        <p:spPr>
          <a:xfrm>
            <a:off x="4395626" y="3737114"/>
            <a:ext cx="2478158" cy="791818"/>
          </a:xfrm>
          <a:prstGeom prst="rect">
            <a:avLst/>
          </a:prstGeom>
        </p:spPr>
      </p:pic>
      <p:pic>
        <p:nvPicPr>
          <p:cNvPr id="12" name="Picture 11" descr="Text, application&#10;&#10;Description automatically generated">
            <a:extLst>
              <a:ext uri="{FF2B5EF4-FFF2-40B4-BE49-F238E27FC236}">
                <a16:creationId xmlns:a16="http://schemas.microsoft.com/office/drawing/2014/main" id="{2D5BB895-CDE0-9340-8F6B-2C5BA8106C17}"/>
              </a:ext>
            </a:extLst>
          </p:cNvPr>
          <p:cNvPicPr>
            <a:picLocks noChangeAspect="1"/>
          </p:cNvPicPr>
          <p:nvPr/>
        </p:nvPicPr>
        <p:blipFill rotWithShape="1">
          <a:blip r:embed="rId5"/>
          <a:srcRect l="43157" t="31429" b="51081"/>
          <a:stretch/>
        </p:blipFill>
        <p:spPr>
          <a:xfrm>
            <a:off x="3156547" y="1062000"/>
            <a:ext cx="2478158" cy="791818"/>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 application&#10;&#10;Description automatically generated">
            <a:extLst>
              <a:ext uri="{FF2B5EF4-FFF2-40B4-BE49-F238E27FC236}">
                <a16:creationId xmlns:a16="http://schemas.microsoft.com/office/drawing/2014/main" id="{CCCFE1B9-8411-AF4F-9CFC-BD0204EE2636}"/>
              </a:ext>
            </a:extLst>
          </p:cNvPr>
          <p:cNvPicPr>
            <a:picLocks noChangeAspect="1"/>
          </p:cNvPicPr>
          <p:nvPr/>
        </p:nvPicPr>
        <p:blipFill>
          <a:blip r:embed="rId4"/>
          <a:stretch>
            <a:fillRect/>
          </a:stretch>
        </p:blipFill>
        <p:spPr>
          <a:xfrm>
            <a:off x="852642" y="1030053"/>
            <a:ext cx="7008752" cy="4527054"/>
          </a:xfrm>
          <a:prstGeom prst="rect">
            <a:avLst/>
          </a:prstGeom>
        </p:spPr>
      </p:pic>
      <p:pic>
        <p:nvPicPr>
          <p:cNvPr id="15" name="Picture 14" descr="Text, application&#10;&#10;Description automatically generated">
            <a:extLst>
              <a:ext uri="{FF2B5EF4-FFF2-40B4-BE49-F238E27FC236}">
                <a16:creationId xmlns:a16="http://schemas.microsoft.com/office/drawing/2014/main" id="{1EF4B558-D722-B343-892F-31D007C5A46A}"/>
              </a:ext>
            </a:extLst>
          </p:cNvPr>
          <p:cNvPicPr>
            <a:picLocks noChangeAspect="1"/>
          </p:cNvPicPr>
          <p:nvPr/>
        </p:nvPicPr>
        <p:blipFill rotWithShape="1">
          <a:blip r:embed="rId4"/>
          <a:srcRect l="43157" t="31429" b="51081"/>
          <a:stretch/>
        </p:blipFill>
        <p:spPr>
          <a:xfrm>
            <a:off x="4191714" y="3648421"/>
            <a:ext cx="2478158" cy="791818"/>
          </a:xfrm>
          <a:prstGeom prst="rect">
            <a:avLst/>
          </a:prstGeom>
        </p:spPr>
      </p:pic>
      <p:pic>
        <p:nvPicPr>
          <p:cNvPr id="16" name="Picture 15" descr="Text, application&#10;&#10;Description automatically generated">
            <a:extLst>
              <a:ext uri="{FF2B5EF4-FFF2-40B4-BE49-F238E27FC236}">
                <a16:creationId xmlns:a16="http://schemas.microsoft.com/office/drawing/2014/main" id="{9CE3A90D-426A-724D-B7DE-96624CFAA11E}"/>
              </a:ext>
            </a:extLst>
          </p:cNvPr>
          <p:cNvPicPr>
            <a:picLocks noChangeAspect="1"/>
          </p:cNvPicPr>
          <p:nvPr/>
        </p:nvPicPr>
        <p:blipFill rotWithShape="1">
          <a:blip r:embed="rId4"/>
          <a:srcRect l="43157" t="31429" b="51081"/>
          <a:stretch/>
        </p:blipFill>
        <p:spPr>
          <a:xfrm>
            <a:off x="2944513" y="1193427"/>
            <a:ext cx="2478158" cy="791818"/>
          </a:xfrm>
          <a:prstGeom prst="rect">
            <a:avLst/>
          </a:prstGeom>
        </p:spPr>
      </p:pic>
      <p:sp>
        <p:nvSpPr>
          <p:cNvPr id="4" name="Rectangle 3">
            <a:extLst>
              <a:ext uri="{FF2B5EF4-FFF2-40B4-BE49-F238E27FC236}">
                <a16:creationId xmlns:a16="http://schemas.microsoft.com/office/drawing/2014/main" id="{6D0C7E2B-EA02-B94F-AC44-390FB591FFFD}"/>
              </a:ext>
            </a:extLst>
          </p:cNvPr>
          <p:cNvSpPr/>
          <p:nvPr/>
        </p:nvSpPr>
        <p:spPr>
          <a:xfrm>
            <a:off x="861268" y="1046234"/>
            <a:ext cx="7124715" cy="45288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 application&#10;&#10;Description automatically generated">
            <a:extLst>
              <a:ext uri="{FF2B5EF4-FFF2-40B4-BE49-F238E27FC236}">
                <a16:creationId xmlns:a16="http://schemas.microsoft.com/office/drawing/2014/main" id="{7F1F46A0-0B90-4E44-A296-37787CF5E130}"/>
              </a:ext>
            </a:extLst>
          </p:cNvPr>
          <p:cNvPicPr>
            <a:picLocks noChangeAspect="1"/>
          </p:cNvPicPr>
          <p:nvPr/>
        </p:nvPicPr>
        <p:blipFill rotWithShape="1">
          <a:blip r:embed="rId4"/>
          <a:srcRect t="61639" r="52016" b="21688"/>
          <a:stretch/>
        </p:blipFill>
        <p:spPr>
          <a:xfrm>
            <a:off x="831616" y="3730491"/>
            <a:ext cx="3363017" cy="754766"/>
          </a:xfrm>
          <a:prstGeom prst="rect">
            <a:avLst/>
          </a:prstGeom>
        </p:spPr>
      </p:pic>
      <p:pic>
        <p:nvPicPr>
          <p:cNvPr id="24" name="Picture 23" descr="Text, application&#10;&#10;Description automatically generated">
            <a:extLst>
              <a:ext uri="{FF2B5EF4-FFF2-40B4-BE49-F238E27FC236}">
                <a16:creationId xmlns:a16="http://schemas.microsoft.com/office/drawing/2014/main" id="{648A027E-9E85-C149-87C7-F8EF49B8BB4A}"/>
              </a:ext>
            </a:extLst>
          </p:cNvPr>
          <p:cNvPicPr>
            <a:picLocks noChangeAspect="1"/>
          </p:cNvPicPr>
          <p:nvPr/>
        </p:nvPicPr>
        <p:blipFill rotWithShape="1">
          <a:blip r:embed="rId4"/>
          <a:srcRect l="2175" t="5581" r="67678" b="82988"/>
          <a:stretch/>
        </p:blipFill>
        <p:spPr>
          <a:xfrm>
            <a:off x="831616" y="1321846"/>
            <a:ext cx="2112897" cy="51743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57206" r="62949" b="37375"/>
          <a:stretch/>
        </p:blipFill>
        <p:spPr>
          <a:xfrm>
            <a:off x="1139687" y="3790122"/>
            <a:ext cx="2782956" cy="278295"/>
          </a:xfrm>
          <a:prstGeom prst="rect">
            <a:avLst/>
          </a:prstGeom>
        </p:spPr>
      </p:pic>
    </p:spTree>
    <p:extLst>
      <p:ext uri="{BB962C8B-B14F-4D97-AF65-F5344CB8AC3E}">
        <p14:creationId xmlns:p14="http://schemas.microsoft.com/office/powerpoint/2010/main" val="544339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85072" r="19753" b="2137"/>
          <a:stretch/>
        </p:blipFill>
        <p:spPr>
          <a:xfrm>
            <a:off x="1139686" y="5221357"/>
            <a:ext cx="7262191" cy="656928"/>
          </a:xfrm>
          <a:prstGeom prst="rect">
            <a:avLst/>
          </a:prstGeom>
        </p:spPr>
      </p:pic>
    </p:spTree>
    <p:extLst>
      <p:ext uri="{BB962C8B-B14F-4D97-AF65-F5344CB8AC3E}">
        <p14:creationId xmlns:p14="http://schemas.microsoft.com/office/powerpoint/2010/main" val="17259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687" t="4083" r="203" b="55442"/>
          <a:stretch/>
        </p:blipFill>
        <p:spPr>
          <a:xfrm>
            <a:off x="877764" y="1061999"/>
            <a:ext cx="9551338" cy="2078766"/>
          </a:xfrm>
          <a:prstGeom prst="rect">
            <a:avLst/>
          </a:prstGeom>
        </p:spPr>
      </p:pic>
    </p:spTree>
    <p:extLst>
      <p:ext uri="{BB962C8B-B14F-4D97-AF65-F5344CB8AC3E}">
        <p14:creationId xmlns:p14="http://schemas.microsoft.com/office/powerpoint/2010/main" val="3114299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pic>
        <p:nvPicPr>
          <p:cNvPr id="4" name="Picture 3" descr="Text&#10;&#10;Description automatically generated">
            <a:extLst>
              <a:ext uri="{FF2B5EF4-FFF2-40B4-BE49-F238E27FC236}">
                <a16:creationId xmlns:a16="http://schemas.microsoft.com/office/drawing/2014/main" id="{26BFEB2B-E4BD-1C45-A512-33B2A825AFB8}"/>
              </a:ext>
            </a:extLst>
          </p:cNvPr>
          <p:cNvPicPr>
            <a:picLocks noChangeAspect="1"/>
          </p:cNvPicPr>
          <p:nvPr/>
        </p:nvPicPr>
        <p:blipFill rotWithShape="1">
          <a:blip r:embed="rId3">
            <a:extLst>
              <a:ext uri="{28A0092B-C50C-407E-A947-70E740481C1C}">
                <a14:useLocalDpi xmlns:a14="http://schemas.microsoft.com/office/drawing/2010/main" val="0"/>
              </a:ext>
            </a:extLst>
          </a:blip>
          <a:srcRect l="76036" t="7690" r="18135" b="87239"/>
          <a:stretch/>
        </p:blipFill>
        <p:spPr>
          <a:xfrm>
            <a:off x="3530990" y="2039815"/>
            <a:ext cx="703385" cy="375878"/>
          </a:xfrm>
          <a:prstGeom prst="rect">
            <a:avLst/>
          </a:prstGeom>
        </p:spPr>
      </p:pic>
      <p:pic>
        <p:nvPicPr>
          <p:cNvPr id="5" name="Picture 4" descr="Text&#10;&#10;Description automatically generated">
            <a:extLst>
              <a:ext uri="{FF2B5EF4-FFF2-40B4-BE49-F238E27FC236}">
                <a16:creationId xmlns:a16="http://schemas.microsoft.com/office/drawing/2014/main" id="{29A2F18F-20D9-6A47-BB9A-FABDCC066092}"/>
              </a:ext>
            </a:extLst>
          </p:cNvPr>
          <p:cNvPicPr>
            <a:picLocks noChangeAspect="1"/>
          </p:cNvPicPr>
          <p:nvPr/>
        </p:nvPicPr>
        <p:blipFill rotWithShape="1">
          <a:blip r:embed="rId3">
            <a:extLst>
              <a:ext uri="{28A0092B-C50C-407E-A947-70E740481C1C}">
                <a14:useLocalDpi xmlns:a14="http://schemas.microsoft.com/office/drawing/2010/main" val="0"/>
              </a:ext>
            </a:extLst>
          </a:blip>
          <a:srcRect l="64573" t="33639" r="3323" b="58526"/>
          <a:stretch/>
        </p:blipFill>
        <p:spPr>
          <a:xfrm>
            <a:off x="4234375" y="2053883"/>
            <a:ext cx="3874378" cy="580726"/>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pic>
        <p:nvPicPr>
          <p:cNvPr id="3" name="Picture 2">
            <a:extLst>
              <a:ext uri="{FF2B5EF4-FFF2-40B4-BE49-F238E27FC236}">
                <a16:creationId xmlns:a16="http://schemas.microsoft.com/office/drawing/2014/main" id="{6304C978-2765-9C4C-8947-5D26CBF6FC0F}"/>
              </a:ext>
            </a:extLst>
          </p:cNvPr>
          <p:cNvPicPr>
            <a:picLocks noChangeAspect="1"/>
          </p:cNvPicPr>
          <p:nvPr/>
        </p:nvPicPr>
        <p:blipFill rotWithShape="1">
          <a:blip r:embed="rId5"/>
          <a:srcRect l="2033" t="34136"/>
          <a:stretch/>
        </p:blipFill>
        <p:spPr>
          <a:xfrm>
            <a:off x="300445" y="1450780"/>
            <a:ext cx="6100648" cy="351999"/>
          </a:xfrm>
          <a:prstGeom prst="rect">
            <a:avLst/>
          </a:prstGeom>
        </p:spPr>
      </p:pic>
      <p:pic>
        <p:nvPicPr>
          <p:cNvPr id="5" name="Picture 4">
            <a:extLst>
              <a:ext uri="{FF2B5EF4-FFF2-40B4-BE49-F238E27FC236}">
                <a16:creationId xmlns:a16="http://schemas.microsoft.com/office/drawing/2014/main" id="{A0017BFE-7F07-8F4F-A8C6-E005E26ECF5B}"/>
              </a:ext>
            </a:extLst>
          </p:cNvPr>
          <p:cNvPicPr>
            <a:picLocks noChangeAspect="1"/>
          </p:cNvPicPr>
          <p:nvPr/>
        </p:nvPicPr>
        <p:blipFill>
          <a:blip r:embed="rId6"/>
          <a:stretch>
            <a:fillRect/>
          </a:stretch>
        </p:blipFill>
        <p:spPr>
          <a:xfrm>
            <a:off x="4734586" y="4172234"/>
            <a:ext cx="3030780" cy="402526"/>
          </a:xfrm>
          <a:prstGeom prst="rect">
            <a:avLst/>
          </a:prstGeom>
        </p:spPr>
      </p:pic>
      <p:pic>
        <p:nvPicPr>
          <p:cNvPr id="11" name="Picture 10" descr="Text&#10;&#10;Description automatically generated">
            <a:extLst>
              <a:ext uri="{FF2B5EF4-FFF2-40B4-BE49-F238E27FC236}">
                <a16:creationId xmlns:a16="http://schemas.microsoft.com/office/drawing/2014/main" id="{710EB3E0-E98D-F740-A33A-3A2923C33AEE}"/>
              </a:ext>
            </a:extLst>
          </p:cNvPr>
          <p:cNvPicPr>
            <a:picLocks noChangeAspect="1"/>
          </p:cNvPicPr>
          <p:nvPr/>
        </p:nvPicPr>
        <p:blipFill rotWithShape="1">
          <a:blip r:embed="rId7">
            <a:extLst>
              <a:ext uri="{28A0092B-C50C-407E-A947-70E740481C1C}">
                <a14:useLocalDpi xmlns:a14="http://schemas.microsoft.com/office/drawing/2010/main" val="0"/>
              </a:ext>
            </a:extLst>
          </a:blip>
          <a:srcRect l="64573" t="33639" r="3323" b="58526"/>
          <a:stretch/>
        </p:blipFill>
        <p:spPr>
          <a:xfrm>
            <a:off x="7765366" y="4049263"/>
            <a:ext cx="2419643" cy="58072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6494474" cy="369332"/>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“if you can model the ways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error handling code is no longer something you must deal with in addition to regular program flow. </a:t>
            </a:r>
          </a:p>
          <a:p>
            <a:pPr algn="l"/>
            <a:r>
              <a:rPr lang="en-GB" dirty="0">
                <a:solidFill>
                  <a:schemeClr val="bg1"/>
                </a:solidFill>
                <a:latin typeface="Rajdhani Semibold" panose="02000000000000000000" pitchFamily="2" charset="77"/>
                <a:cs typeface="Rajdhani Semibold" panose="02000000000000000000" pitchFamily="2" charset="77"/>
              </a:rPr>
              <a:t>It is simply a part of normal program flow, and not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0" y="1030053"/>
            <a:ext cx="12266424" cy="4132790"/>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19986</TotalTime>
  <Words>11286</Words>
  <Application>Microsoft Macintosh PowerPoint</Application>
  <PresentationFormat>Widescreen</PresentationFormat>
  <Paragraphs>1268</Paragraphs>
  <Slides>141</Slides>
  <Notes>141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141</vt:i4>
      </vt:variant>
    </vt:vector>
  </HeadingPairs>
  <TitlesOfParts>
    <vt:vector size="146"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524</cp:revision>
  <dcterms:created xsi:type="dcterms:W3CDTF">2021-10-12T19:07:20Z</dcterms:created>
  <dcterms:modified xsi:type="dcterms:W3CDTF">2021-11-02T17:25:58Z</dcterms:modified>
</cp:coreProperties>
</file>